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rchitects Daughter"/>
      <p:regular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chitectsDaughter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203475" y="282350"/>
            <a:ext cx="8774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Architects Daughter"/>
              <a:buNone/>
              <a:defRPr sz="48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4" name="Shape 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4325" y="1454053"/>
            <a:ext cx="3035349" cy="2997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/>
          <p:nvPr>
            <p:ph idx="12" type="sldNum"/>
          </p:nvPr>
        </p:nvSpPr>
        <p:spPr>
          <a:xfrm>
            <a:off x="3354253" y="4704475"/>
            <a:ext cx="5757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1pPr>
            <a:lvl2pPr lvl="1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2pPr>
            <a:lvl3pPr lvl="2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3pPr>
            <a:lvl4pPr lvl="3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4pPr>
            <a:lvl5pPr lvl="4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5pPr>
            <a:lvl6pPr lvl="5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6pPr>
            <a:lvl7pPr lvl="6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7pPr>
            <a:lvl8pPr lvl="7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8pPr>
            <a:lvl9pPr lvl="8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@TeachCode |  #TeachCode |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/>
              <a:t>| #pbcsdTechConf 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81175" y="937225"/>
            <a:ext cx="8982600" cy="3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3348078" y="4666950"/>
            <a:ext cx="5757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1pPr>
            <a:lvl2pPr lvl="1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2pPr>
            <a:lvl3pPr lvl="2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3pPr>
            <a:lvl4pPr lvl="3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4pPr>
            <a:lvl5pPr lvl="4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5pPr>
            <a:lvl6pPr lvl="5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6pPr>
            <a:lvl7pPr lvl="6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7pPr>
            <a:lvl8pPr lvl="7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8pPr>
            <a:lvl9pPr lvl="8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@TeachCode |  #TeachCode |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/>
              <a:t>| #pbcsdTechConf 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200150"/>
            <a:ext cx="3994500" cy="3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692275" y="1200150"/>
            <a:ext cx="3994500" cy="3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3348078" y="4673650"/>
            <a:ext cx="5757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1pPr>
            <a:lvl2pPr lvl="1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2pPr>
            <a:lvl3pPr lvl="2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3pPr>
            <a:lvl4pPr lvl="3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4pPr>
            <a:lvl5pPr lvl="4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5pPr>
            <a:lvl6pPr lvl="5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6pPr>
            <a:lvl7pPr lvl="6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7pPr>
            <a:lvl8pPr lvl="7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8pPr>
            <a:lvl9pPr lvl="8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@TeachCode |  #TeachCode |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/>
              <a:t>| #pbcsdTechConf 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3323403" y="4667500"/>
            <a:ext cx="5757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1pPr>
            <a:lvl2pPr lvl="1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2pPr>
            <a:lvl3pPr lvl="2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3pPr>
            <a:lvl4pPr lvl="3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4pPr>
            <a:lvl5pPr lvl="4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5pPr>
            <a:lvl6pPr lvl="5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6pPr>
            <a:lvl7pPr lvl="6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7pPr>
            <a:lvl8pPr lvl="7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8pPr>
            <a:lvl9pPr lvl="8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@TeachCode |  #TeachCode |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/>
              <a:t>| #pbcsdTechConf 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2" type="sldNum"/>
          </p:nvPr>
        </p:nvSpPr>
        <p:spPr>
          <a:xfrm>
            <a:off x="3335753" y="4679825"/>
            <a:ext cx="5757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1pPr>
            <a:lvl2pPr lvl="1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2pPr>
            <a:lvl3pPr lvl="2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3pPr>
            <a:lvl4pPr lvl="3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4pPr>
            <a:lvl5pPr lvl="4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5pPr>
            <a:lvl6pPr lvl="5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6pPr>
            <a:lvl7pPr lvl="6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7pPr>
            <a:lvl8pPr lvl="7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8pPr>
            <a:lvl9pPr lvl="8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@TeachCode |  #TeachCode |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/>
              <a:t>| #pbcsdTechConf 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de.org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2" type="sldNum"/>
          </p:nvPr>
        </p:nvSpPr>
        <p:spPr>
          <a:xfrm>
            <a:off x="3310203" y="4692150"/>
            <a:ext cx="5757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1pPr>
            <a:lvl2pPr lvl="1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2pPr>
            <a:lvl3pPr lvl="2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3pPr>
            <a:lvl4pPr lvl="3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4pPr>
            <a:lvl5pPr lvl="4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5pPr>
            <a:lvl6pPr lvl="5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6pPr>
            <a:lvl7pPr lvl="6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7pPr>
            <a:lvl8pPr lvl="7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8pPr>
            <a:lvl9pPr lvl="8" rtl="0" algn="r">
              <a:spcBef>
                <a:spcPts val="0"/>
              </a:spcBef>
              <a:buNone/>
              <a:defRPr sz="1200">
                <a:solidFill>
                  <a:srgbClr val="F9F9F9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@TeachCode |  #TeachCode |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/>
              <a:t>| #pbcsdTechConf 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65C3D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b="1" sz="3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1175" y="937225"/>
            <a:ext cx="8982600" cy="34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tects Daughter"/>
              <a:buChar char="●"/>
              <a:defRPr sz="3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tects Daughter"/>
              <a:buChar char="○"/>
              <a:defRPr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tects Daughter"/>
              <a:buChar char="■"/>
              <a:defRPr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tects Daughter"/>
              <a:buChar char="●"/>
              <a:defRPr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tects Daughter"/>
              <a:buChar char="○"/>
              <a:defRPr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tects Daughter"/>
              <a:buChar char="■"/>
              <a:defRPr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tects Daughter"/>
              <a:buChar char="●"/>
              <a:defRPr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tects Daughter"/>
              <a:buChar char="○"/>
              <a:defRPr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tects Daughter"/>
              <a:buChar char="■"/>
              <a:defRPr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348078" y="4673650"/>
            <a:ext cx="5757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rgbClr val="F9F9F9"/>
                </a:solidFill>
              </a:defRPr>
            </a:lvl1pPr>
            <a:lvl2pPr lvl="1" rtl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rgbClr val="F9F9F9"/>
                </a:solidFill>
              </a:defRPr>
            </a:lvl2pPr>
            <a:lvl3pPr lvl="2" rtl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rgbClr val="F9F9F9"/>
                </a:solidFill>
              </a:defRPr>
            </a:lvl3pPr>
            <a:lvl4pPr lvl="3" rtl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rgbClr val="F9F9F9"/>
                </a:solidFill>
              </a:defRPr>
            </a:lvl4pPr>
            <a:lvl5pPr lvl="4" rtl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rgbClr val="F9F9F9"/>
                </a:solidFill>
              </a:defRPr>
            </a:lvl5pPr>
            <a:lvl6pPr lvl="5" rtl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rgbClr val="F9F9F9"/>
                </a:solidFill>
              </a:defRPr>
            </a:lvl6pPr>
            <a:lvl7pPr lvl="6" rtl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rgbClr val="F9F9F9"/>
                </a:solidFill>
              </a:defRPr>
            </a:lvl7pPr>
            <a:lvl8pPr lvl="7" rtl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rgbClr val="F9F9F9"/>
                </a:solidFill>
              </a:defRPr>
            </a:lvl8pPr>
            <a:lvl9pPr lvl="8" rtl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rgbClr val="F9F9F9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@TeachCode |  #TeachCode |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/>
              <a:t>| #pbcsdTechConf 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9" name="Shape 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1173" y="4581262"/>
            <a:ext cx="468876" cy="4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421" y="4581261"/>
            <a:ext cx="666720" cy="46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CSD logo.png" id="11" name="Shape 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519" y="4560731"/>
            <a:ext cx="516401" cy="5293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6.png"/><Relationship Id="rId13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15" Type="http://schemas.openxmlformats.org/officeDocument/2006/relationships/image" Target="../media/image15.png"/><Relationship Id="rId14" Type="http://schemas.openxmlformats.org/officeDocument/2006/relationships/image" Target="../media/image17.png"/><Relationship Id="rId16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girlswhocode.com/" TargetMode="External"/><Relationship Id="rId10" Type="http://schemas.openxmlformats.org/officeDocument/2006/relationships/hyperlink" Target="https://www.codecademy.com/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hyperlink" Target="https://www.khanacademy.org/computing" TargetMode="External"/><Relationship Id="rId5" Type="http://schemas.openxmlformats.org/officeDocument/2006/relationships/image" Target="../media/image24.png"/><Relationship Id="rId6" Type="http://schemas.openxmlformats.org/officeDocument/2006/relationships/hyperlink" Target="https://www.codesters.com/?next=/home/classes/#class-44373d" TargetMode="External"/><Relationship Id="rId7" Type="http://schemas.openxmlformats.org/officeDocument/2006/relationships/hyperlink" Target="https://vimeo.com/album/4953791/video/253053987" TargetMode="External"/><Relationship Id="rId8" Type="http://schemas.openxmlformats.org/officeDocument/2006/relationships/hyperlink" Target="https://csfirst.withgoogle.com/en/hom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hyperlink" Target="http://www.youtube.com/watch?v=xJqSu1IbcHg" TargetMode="External"/><Relationship Id="rId7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Relationship Id="rId7" Type="http://schemas.openxmlformats.org/officeDocument/2006/relationships/hyperlink" Target="https://studio.code.org/course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hyperlink" Target="https://code.org/educate/curriculum/elementary-school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ode.org/educate/csd" TargetMode="External"/><Relationship Id="rId4" Type="http://schemas.openxmlformats.org/officeDocument/2006/relationships/hyperlink" Target="https://code.org/curriculum/science" TargetMode="External"/><Relationship Id="rId5" Type="http://schemas.openxmlformats.org/officeDocument/2006/relationships/hyperlink" Target="https://code.org/educate/algebra" TargetMode="External"/><Relationship Id="rId6" Type="http://schemas.openxmlformats.org/officeDocument/2006/relationships/image" Target="../media/image22.png"/><Relationship Id="rId7" Type="http://schemas.openxmlformats.org/officeDocument/2006/relationships/image" Target="../media/image19.png"/><Relationship Id="rId8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ode.org/educate/csd" TargetMode="External"/><Relationship Id="rId4" Type="http://schemas.openxmlformats.org/officeDocument/2006/relationships/hyperlink" Target="https://code.org/educate/csp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Relationship Id="rId7" Type="http://schemas.openxmlformats.org/officeDocument/2006/relationships/hyperlink" Target="https://code.org/learn" TargetMode="External"/><Relationship Id="rId8" Type="http://schemas.openxmlformats.org/officeDocument/2006/relationships/hyperlink" Target="https://www.youtube.com/channel/UCJyEBMU1xVP2be1-AoGS1BA" TargetMode="Externa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jpg"/><Relationship Id="rId10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30.jpg"/><Relationship Id="rId5" Type="http://schemas.openxmlformats.org/officeDocument/2006/relationships/image" Target="../media/image24.png"/><Relationship Id="rId6" Type="http://schemas.openxmlformats.org/officeDocument/2006/relationships/image" Target="../media/image28.jpg"/><Relationship Id="rId7" Type="http://schemas.openxmlformats.org/officeDocument/2006/relationships/image" Target="../media/image31.jpg"/><Relationship Id="rId8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50" y="3063175"/>
            <a:ext cx="2226294" cy="14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3350" y="3195951"/>
            <a:ext cx="1792225" cy="178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1350" y="57850"/>
            <a:ext cx="1709251" cy="170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4687" y="3162750"/>
            <a:ext cx="1130226" cy="19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96348" y="1283769"/>
            <a:ext cx="1213400" cy="182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36049" y="1297858"/>
            <a:ext cx="1213400" cy="18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22226" y="3258957"/>
            <a:ext cx="1792225" cy="178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84575" y="3264175"/>
            <a:ext cx="1792225" cy="17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11">
            <a:alphaModFix/>
          </a:blip>
          <a:srcRect b="4671" l="0" r="0" t="0"/>
          <a:stretch/>
        </p:blipFill>
        <p:spPr>
          <a:xfrm>
            <a:off x="7291338" y="1830075"/>
            <a:ext cx="1730100" cy="13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650" y="210250"/>
            <a:ext cx="1444150" cy="249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76697" y="1754004"/>
            <a:ext cx="1542575" cy="128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034647" y="147450"/>
            <a:ext cx="1491000" cy="14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47623" y="46999"/>
            <a:ext cx="2149413" cy="118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558350" y="512975"/>
            <a:ext cx="1363300" cy="18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220950" y="18550"/>
            <a:ext cx="85995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Other Code Activities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4300425" y="4781100"/>
            <a:ext cx="48435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9F9F9"/>
                </a:solidFill>
              </a:rPr>
              <a:t>@TeachCode |  #TeachCode | </a:t>
            </a:r>
            <a:r>
              <a:rPr lang="en" sz="1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 sz="1200">
                <a:solidFill>
                  <a:srgbClr val="F9F9F9"/>
                </a:solidFill>
              </a:rPr>
              <a:t>| #pbcsdTechConf  </a:t>
            </a:r>
            <a:endParaRPr sz="1200">
              <a:solidFill>
                <a:srgbClr val="F9F9F9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9F9F9"/>
              </a:solidFill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68942" t="0"/>
          <a:stretch/>
        </p:blipFill>
        <p:spPr>
          <a:xfrm>
            <a:off x="85154" y="4781975"/>
            <a:ext cx="315021" cy="3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92" y="4766200"/>
            <a:ext cx="488583" cy="33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CSD logo.png"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8800" y="4742300"/>
            <a:ext cx="386675" cy="39634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>
            <p:ph idx="1" type="body"/>
          </p:nvPr>
        </p:nvSpPr>
        <p:spPr>
          <a:xfrm>
            <a:off x="405900" y="1221897"/>
            <a:ext cx="8229600" cy="26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Codesters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https://www.codesters.com/?next=/home/classes/#class-44373d</a:t>
            </a:r>
            <a:endParaRPr sz="11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https://vimeo.com/album/4953791/video/253053987</a:t>
            </a:r>
            <a:r>
              <a:rPr lang="en" sz="1100"/>
              <a:t> </a:t>
            </a:r>
            <a:r>
              <a:rPr lang="en" sz="1100"/>
              <a:t> </a:t>
            </a:r>
            <a:endParaRPr sz="1100"/>
          </a:p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Google CS First </a:t>
            </a:r>
            <a:r>
              <a:rPr lang="en" sz="1100" u="sng">
                <a:solidFill>
                  <a:schemeClr val="hlink"/>
                </a:solidFill>
                <a:hlinkClick r:id="rId8"/>
              </a:rPr>
              <a:t>https://csfirst.withgoogle.com/en/home</a:t>
            </a:r>
            <a:r>
              <a:rPr lang="en" sz="1100"/>
              <a:t> </a:t>
            </a:r>
            <a:endParaRPr sz="11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Khan Academy </a:t>
            </a:r>
            <a:r>
              <a:rPr lang="en" sz="1100" u="sng">
                <a:solidFill>
                  <a:schemeClr val="hlink"/>
                </a:solidFill>
                <a:hlinkClick r:id="rId9"/>
              </a:rPr>
              <a:t>https://www.khanacademy.org/computing</a:t>
            </a:r>
            <a:r>
              <a:rPr lang="en" sz="1100"/>
              <a:t> </a:t>
            </a:r>
            <a:endParaRPr sz="11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Codecademy </a:t>
            </a:r>
            <a:r>
              <a:rPr lang="en" sz="1100" u="sng">
                <a:solidFill>
                  <a:schemeClr val="hlink"/>
                </a:solidFill>
                <a:hlinkClick r:id="rId10"/>
              </a:rPr>
              <a:t>https://www.codecademy.com/</a:t>
            </a:r>
            <a:endParaRPr sz="11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Girls Who Code </a:t>
            </a:r>
            <a:r>
              <a:rPr lang="en" sz="1100" u="sng">
                <a:solidFill>
                  <a:schemeClr val="hlink"/>
                </a:solidFill>
                <a:hlinkClick r:id="rId11"/>
              </a:rPr>
              <a:t>https://girlswhocode.com/</a:t>
            </a:r>
            <a:r>
              <a:rPr lang="en" sz="1100"/>
              <a:t> </a:t>
            </a:r>
            <a:endParaRPr sz="11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220950" y="18550"/>
            <a:ext cx="85995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Other Code Activities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4300425" y="4781100"/>
            <a:ext cx="48435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9F9F9"/>
                </a:solidFill>
              </a:rPr>
              <a:t>@TeachCode |  #TeachCode | </a:t>
            </a:r>
            <a:r>
              <a:rPr lang="en" sz="1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 sz="1200">
                <a:solidFill>
                  <a:srgbClr val="F9F9F9"/>
                </a:solidFill>
              </a:rPr>
              <a:t>| #pbcsdTechConf  </a:t>
            </a:r>
            <a:endParaRPr sz="1200">
              <a:solidFill>
                <a:srgbClr val="F9F9F9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9F9F9"/>
              </a:solidFill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68942" t="0"/>
          <a:stretch/>
        </p:blipFill>
        <p:spPr>
          <a:xfrm>
            <a:off x="85154" y="4781975"/>
            <a:ext cx="315021" cy="3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92" y="4766200"/>
            <a:ext cx="488583" cy="33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CSD logo.png"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8800" y="4742300"/>
            <a:ext cx="386675" cy="396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5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1461125" y="4781100"/>
            <a:ext cx="76830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9F9F9"/>
                </a:solidFill>
              </a:rPr>
              <a:t>@TeachCode |  #TeachCode | </a:t>
            </a:r>
            <a:r>
              <a:rPr lang="en" sz="1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 sz="1200">
                <a:solidFill>
                  <a:srgbClr val="F9F9F9"/>
                </a:solidFill>
              </a:rPr>
              <a:t>| #pbcsdTechConf</a:t>
            </a:r>
            <a:r>
              <a:rPr lang="en" sz="1200">
                <a:solidFill>
                  <a:srgbClr val="F9F9F9"/>
                </a:solidFill>
              </a:rPr>
              <a:t>  </a:t>
            </a:r>
            <a:endParaRPr sz="1200">
              <a:solidFill>
                <a:srgbClr val="F9F9F9"/>
              </a:solidFill>
            </a:endParaRP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68942" t="0"/>
          <a:stretch/>
        </p:blipFill>
        <p:spPr>
          <a:xfrm>
            <a:off x="3143013" y="1762950"/>
            <a:ext cx="2857976" cy="293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type="ctrTitle"/>
          </p:nvPr>
        </p:nvSpPr>
        <p:spPr>
          <a:xfrm>
            <a:off x="185000" y="80775"/>
            <a:ext cx="8774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Coding With Students Made Easy….With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b="0" l="0" r="68942" t="0"/>
          <a:stretch/>
        </p:blipFill>
        <p:spPr>
          <a:xfrm>
            <a:off x="85154" y="4781975"/>
            <a:ext cx="315021" cy="3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192" y="4766200"/>
            <a:ext cx="488583" cy="33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CSD logo.png" id="85" name="Shape 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8800" y="4742300"/>
            <a:ext cx="386675" cy="396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5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1461125" y="4781100"/>
            <a:ext cx="76830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9F9F9"/>
                </a:solidFill>
              </a:rPr>
              <a:t>@TeachCode |  #TeachCode | </a:t>
            </a:r>
            <a:r>
              <a:rPr lang="en" sz="1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 sz="1200">
                <a:solidFill>
                  <a:srgbClr val="F9F9F9"/>
                </a:solidFill>
              </a:rPr>
              <a:t>| #pbcsdTechConf  </a:t>
            </a:r>
            <a:endParaRPr sz="1200">
              <a:solidFill>
                <a:srgbClr val="F9F9F9"/>
              </a:solidFill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68942" t="0"/>
          <a:stretch/>
        </p:blipFill>
        <p:spPr>
          <a:xfrm>
            <a:off x="85154" y="4781975"/>
            <a:ext cx="315021" cy="3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92" y="4766200"/>
            <a:ext cx="488583" cy="33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CSD logo.png"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8800" y="4742300"/>
            <a:ext cx="386675" cy="396342"/>
          </a:xfrm>
          <a:prstGeom prst="rect">
            <a:avLst/>
          </a:prstGeom>
          <a:noFill/>
          <a:ln>
            <a:noFill/>
          </a:ln>
        </p:spPr>
      </p:pic>
      <p:sp>
        <p:nvSpPr>
          <p:cNvPr descr="No matter what field you want to go into, Computer Science is changing that industry.   Start learning at http://code.org/  Special thanks to: - Elena Silenok / Clothia.com - Drew Houston / Dropbox - Lee Redden / Blue River Technology - Jess Lee / Polyvore - Vida Ayong / Derisi Lab at UCSF - Brett Witt / OPower  - Becky Farmer / Iberdrola Renewables - Abe Alvarez / Axon Technology - Miral Kotb / iLuminate - Trina Roy / Pixar / Renderman - May-Li Khoe / Inventor - Bronwen Grimes / Valve - Chris Bosh / NBA All-Star - Mark Zuckerburg / Facebook    Special thanks to: Archive.org   Stay in touch with us! • on Twitter https://twitter.com/codeorg • on Facebook https://www.facebook.com/Code.org • on Instagram https://instagram.com/codeorg • on Tumblr https://blog.code.org  • on LinkedIn https://www.linkedin.com/company/code-org • on Google+ https://google.com/+codeorg  Help us caption &amp; translate this video!  https://amara.org/v/IDQV/" id="95" name="Shape 95" title="Computer Science is Changing Everything">
            <a:hlinkClick r:id="rId6"/>
          </p:cNvPr>
          <p:cNvSpPr/>
          <p:nvPr/>
        </p:nvSpPr>
        <p:spPr>
          <a:xfrm>
            <a:off x="1506275" y="272450"/>
            <a:ext cx="5959790" cy="4469850"/>
          </a:xfrm>
          <a:prstGeom prst="rect">
            <a:avLst/>
          </a:prstGeom>
          <a:blipFill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220950" y="18550"/>
            <a:ext cx="85995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Where to start?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4300425" y="4781100"/>
            <a:ext cx="48435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9F9F9"/>
                </a:solidFill>
              </a:rPr>
              <a:t>@TeachCode |  #TeachCode | </a:t>
            </a:r>
            <a:r>
              <a:rPr lang="en" sz="1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 sz="1200">
                <a:solidFill>
                  <a:srgbClr val="F9F9F9"/>
                </a:solidFill>
              </a:rPr>
              <a:t>| #pbcsdTechConf  </a:t>
            </a:r>
            <a:endParaRPr sz="1200">
              <a:solidFill>
                <a:srgbClr val="F9F9F9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9F9F9"/>
              </a:solidFill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68942" t="0"/>
          <a:stretch/>
        </p:blipFill>
        <p:spPr>
          <a:xfrm>
            <a:off x="85154" y="4781975"/>
            <a:ext cx="315021" cy="3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92" y="4766200"/>
            <a:ext cx="488583" cy="33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CSD logo.png"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8800" y="4742300"/>
            <a:ext cx="386675" cy="39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736175"/>
            <a:ext cx="8839200" cy="27932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332250" y="3714913"/>
            <a:ext cx="83769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https://studio.code.org/courses</a:t>
            </a: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0" l="0" r="68942" t="0"/>
          <a:stretch/>
        </p:blipFill>
        <p:spPr>
          <a:xfrm>
            <a:off x="85154" y="4781975"/>
            <a:ext cx="315021" cy="3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220950" y="18550"/>
            <a:ext cx="85995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Elementary Students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275875" y="3717775"/>
            <a:ext cx="8355300" cy="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2400"/>
              <a:buFont typeface="Montserrat"/>
              <a:buChar char="●"/>
            </a:pP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https://code.org/educate/curriculum/elementary-school</a:t>
            </a:r>
            <a:r>
              <a:rPr lang="en" sz="2400">
                <a:solidFill>
                  <a:srgbClr val="69696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solidFill>
                <a:srgbClr val="69696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400">
              <a:solidFill>
                <a:srgbClr val="69696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4070850" y="4804375"/>
            <a:ext cx="50730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9F9F9"/>
                </a:solidFill>
              </a:rPr>
              <a:t>@TeachCode |  #TeachCode | </a:t>
            </a:r>
            <a:r>
              <a:rPr lang="en" sz="1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 sz="1200">
                <a:solidFill>
                  <a:srgbClr val="F9F9F9"/>
                </a:solidFill>
              </a:rPr>
              <a:t>| #pbcsdTechConf  </a:t>
            </a:r>
            <a:endParaRPr sz="1200">
              <a:solidFill>
                <a:srgbClr val="F9F9F9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9F9F9"/>
              </a:solidFill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192" y="4766200"/>
            <a:ext cx="488583" cy="33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CSD logo.png"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8800" y="4742300"/>
            <a:ext cx="386675" cy="39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7">
            <a:alphaModFix/>
          </a:blip>
          <a:srcRect b="26411" l="0" r="467" t="0"/>
          <a:stretch/>
        </p:blipFill>
        <p:spPr>
          <a:xfrm>
            <a:off x="1274618" y="664775"/>
            <a:ext cx="6602820" cy="29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220950" y="18550"/>
            <a:ext cx="85995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Middle School Students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4300425" y="4781100"/>
            <a:ext cx="48435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9F9F9"/>
                </a:solidFill>
              </a:rPr>
              <a:t>@TeachCode |  #TeachCode | </a:t>
            </a:r>
            <a:r>
              <a:rPr lang="en" sz="1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 sz="1200">
                <a:solidFill>
                  <a:srgbClr val="F9F9F9"/>
                </a:solidFill>
              </a:rPr>
              <a:t>| #pbcsdTechConf  </a:t>
            </a:r>
            <a:endParaRPr sz="1200">
              <a:solidFill>
                <a:srgbClr val="F9F9F9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9F9F9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509675" y="691275"/>
            <a:ext cx="7885200" cy="3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CS Discoveries </a:t>
            </a: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https://code.org/educate/csd</a:t>
            </a:r>
            <a:r>
              <a:rPr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Designed for Grades 6-10</a:t>
            </a:r>
            <a:endParaRPr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6 Unit Course designed for a full year.</a:t>
            </a:r>
            <a:endParaRPr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 1-3 Semester 1 and 4-6 Semester 2</a:t>
            </a:r>
            <a:endParaRPr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Deadline to apply for training is March 30th. Free</a:t>
            </a:r>
            <a:endParaRPr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Science Curriculum </a:t>
            </a: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https://code.org/curriculum/science</a:t>
            </a:r>
            <a:r>
              <a:rPr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4 Module Course Connecting Science to Computer Science</a:t>
            </a:r>
            <a:endParaRPr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Algebra Curriculum </a:t>
            </a: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https://code.org/educate/algebra</a:t>
            </a:r>
            <a:r>
              <a:rPr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10 Hour Course </a:t>
            </a: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Connecting Math to Computer Science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6">
            <a:alphaModFix/>
          </a:blip>
          <a:srcRect b="0" l="0" r="68942" t="0"/>
          <a:stretch/>
        </p:blipFill>
        <p:spPr>
          <a:xfrm>
            <a:off x="85154" y="4781975"/>
            <a:ext cx="315021" cy="3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192" y="4766200"/>
            <a:ext cx="488583" cy="33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CSD logo.png" id="133" name="Shape 1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8800" y="4742300"/>
            <a:ext cx="386675" cy="396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220950" y="18550"/>
            <a:ext cx="85995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High</a:t>
            </a: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School Students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4300425" y="4781100"/>
            <a:ext cx="48435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9F9F9"/>
                </a:solidFill>
              </a:rPr>
              <a:t>@TeachCode |  #TeachCode | </a:t>
            </a:r>
            <a:r>
              <a:rPr lang="en" sz="1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 sz="1200">
                <a:solidFill>
                  <a:srgbClr val="F9F9F9"/>
                </a:solidFill>
              </a:rPr>
              <a:t>| #pbcsdTechConf  </a:t>
            </a:r>
            <a:endParaRPr sz="1200">
              <a:solidFill>
                <a:srgbClr val="F9F9F9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9F9F9"/>
              </a:solidFill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509675" y="691275"/>
            <a:ext cx="7885200" cy="3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CS Discoveries </a:t>
            </a:r>
            <a:r>
              <a:rPr lang="en" sz="1800" u="sng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https://code.org/educate/csd</a:t>
            </a: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Designed for Grades 6-10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6 Unit Course designed for a full year.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Or 1-3 Semester 1 and 4-6 Semester 2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Deadline to apply for training is March 30th. Free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CS Principles </a:t>
            </a:r>
            <a:r>
              <a:rPr lang="en" sz="1800" u="sng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https://code.org/educate/csp</a:t>
            </a: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	Aligned with Computer Science AP Test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	5 Units designed for a full year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	AP Test Prep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	Deadline to apply for training is March 30th. Free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5">
            <a:alphaModFix/>
          </a:blip>
          <a:srcRect b="0" l="0" r="68942" t="0"/>
          <a:stretch/>
        </p:blipFill>
        <p:spPr>
          <a:xfrm>
            <a:off x="85154" y="4781975"/>
            <a:ext cx="315021" cy="3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192" y="4766200"/>
            <a:ext cx="488583" cy="33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CSD logo.png" id="145" name="Shape 1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8800" y="4742300"/>
            <a:ext cx="386675" cy="396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220950" y="18550"/>
            <a:ext cx="85995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Hour of Code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4300425" y="4781100"/>
            <a:ext cx="48435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9F9F9"/>
                </a:solidFill>
              </a:rPr>
              <a:t>@TeachCode |  #TeachCode | </a:t>
            </a:r>
            <a:r>
              <a:rPr lang="en" sz="1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 sz="1200">
                <a:solidFill>
                  <a:srgbClr val="F9F9F9"/>
                </a:solidFill>
              </a:rPr>
              <a:t>| #pbcsdTechConf  </a:t>
            </a:r>
            <a:endParaRPr sz="1200">
              <a:solidFill>
                <a:srgbClr val="F9F9F9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9F9F9"/>
              </a:solidFill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0" l="0" r="68942" t="0"/>
          <a:stretch/>
        </p:blipFill>
        <p:spPr>
          <a:xfrm>
            <a:off x="85154" y="4781975"/>
            <a:ext cx="315021" cy="3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92" y="4766200"/>
            <a:ext cx="488583" cy="33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CSD logo.png"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8800" y="4742300"/>
            <a:ext cx="386675" cy="39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6800" y="736175"/>
            <a:ext cx="4063421" cy="3821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263175" y="711150"/>
            <a:ext cx="4115700" cy="3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Have a coding Club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Go to training with Code.org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Host an Hour of Code (2nd week in Dec)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code.org/learn</a:t>
            </a: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Videos to Inspire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https://www.youtube.com/channel/UCJyEBMU1xVP2be1-AoGS1BA</a:t>
            </a: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7925" y="-7825"/>
            <a:ext cx="91362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50" y="4710125"/>
            <a:ext cx="9144000" cy="4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220950" y="18550"/>
            <a:ext cx="85995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Hour of Code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4300425" y="4781100"/>
            <a:ext cx="48435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9F9F9"/>
                </a:solidFill>
              </a:rPr>
              <a:t>@TeachCode |  #TeachCode | </a:t>
            </a:r>
            <a:r>
              <a:rPr lang="en" sz="1200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@pbcsdTechConf </a:t>
            </a:r>
            <a:r>
              <a:rPr lang="en" sz="1200">
                <a:solidFill>
                  <a:srgbClr val="F9F9F9"/>
                </a:solidFill>
              </a:rPr>
              <a:t>| #pbcsdTechConf  </a:t>
            </a:r>
            <a:endParaRPr sz="1200">
              <a:solidFill>
                <a:srgbClr val="F9F9F9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9F9F9"/>
              </a:solidFill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0" l="0" r="68942" t="0"/>
          <a:stretch/>
        </p:blipFill>
        <p:spPr>
          <a:xfrm>
            <a:off x="85154" y="4781975"/>
            <a:ext cx="315021" cy="3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92" y="4766200"/>
            <a:ext cx="488583" cy="33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CSD logo.png"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8800" y="4742300"/>
            <a:ext cx="386675" cy="39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3545" y="632725"/>
            <a:ext cx="2553304" cy="191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7">
            <a:alphaModFix/>
          </a:blip>
          <a:srcRect b="15283" l="20" r="-19" t="26093"/>
          <a:stretch/>
        </p:blipFill>
        <p:spPr>
          <a:xfrm>
            <a:off x="49297" y="632725"/>
            <a:ext cx="3591403" cy="157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8">
            <a:alphaModFix/>
          </a:blip>
          <a:srcRect b="26379" l="0" r="9665" t="19519"/>
          <a:stretch/>
        </p:blipFill>
        <p:spPr>
          <a:xfrm>
            <a:off x="5425148" y="2973351"/>
            <a:ext cx="3686276" cy="1655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9">
            <a:alphaModFix/>
          </a:blip>
          <a:srcRect b="8542" l="0" r="0" t="0"/>
          <a:stretch/>
        </p:blipFill>
        <p:spPr>
          <a:xfrm>
            <a:off x="3698716" y="2798990"/>
            <a:ext cx="1695489" cy="157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10">
            <a:alphaModFix/>
          </a:blip>
          <a:srcRect b="15606" l="0" r="0" t="24667"/>
          <a:stretch/>
        </p:blipFill>
        <p:spPr>
          <a:xfrm>
            <a:off x="6697900" y="631796"/>
            <a:ext cx="2405978" cy="191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11">
            <a:alphaModFix/>
          </a:blip>
          <a:srcRect b="0" l="0" r="7902" t="0"/>
          <a:stretch/>
        </p:blipFill>
        <p:spPr>
          <a:xfrm>
            <a:off x="76700" y="2375750"/>
            <a:ext cx="3591401" cy="224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de.org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